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61" r:id="rId2"/>
  </p:sldMasterIdLst>
  <p:handoutMasterIdLst>
    <p:handoutMasterId r:id="rId10"/>
  </p:handoutMasterIdLst>
  <p:sldIdLst>
    <p:sldId id="276" r:id="rId3"/>
    <p:sldId id="277" r:id="rId4"/>
    <p:sldId id="341" r:id="rId5"/>
    <p:sldId id="354" r:id="rId6"/>
    <p:sldId id="355" r:id="rId7"/>
    <p:sldId id="356" r:id="rId8"/>
    <p:sldId id="306" r:id="rId9"/>
  </p:sldIdLst>
  <p:sldSz cx="51120675" cy="28754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712F521-06C3-4343-B19E-7C22F002C6CA}">
          <p14:sldIdLst>
            <p14:sldId id="276"/>
            <p14:sldId id="277"/>
            <p14:sldId id="341"/>
            <p14:sldId id="354"/>
            <p14:sldId id="355"/>
            <p14:sldId id="356"/>
            <p14:sldId id="306"/>
          </p14:sldIdLst>
        </p14:section>
        <p14:section name="Раздел без заголовка" id="{8B7B5251-AE87-4C38-BA0E-77242CC08D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057" userDrawn="1">
          <p15:clr>
            <a:srgbClr val="A4A3A4"/>
          </p15:clr>
        </p15:guide>
        <p15:guide id="2" pos="15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7B8"/>
    <a:srgbClr val="002F8E"/>
    <a:srgbClr val="0085B4"/>
    <a:srgbClr val="007635"/>
    <a:srgbClr val="00359E"/>
    <a:srgbClr val="002060"/>
    <a:srgbClr val="B45210"/>
    <a:srgbClr val="9E5ECE"/>
    <a:srgbClr val="7E36B4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46" autoAdjust="0"/>
  </p:normalViewPr>
  <p:slideViewPr>
    <p:cSldViewPr snapToGrid="0">
      <p:cViewPr varScale="1">
        <p:scale>
          <a:sx n="26" d="100"/>
          <a:sy n="26" d="100"/>
        </p:scale>
        <p:origin x="1056" y="162"/>
      </p:cViewPr>
      <p:guideLst>
        <p:guide orient="horz" pos="9057"/>
        <p:guide pos="15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EEE3C-B978-4879-BA53-A93A4214B8AB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BB836-B3A8-4525-8E15-9550747E1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1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0085" y="4705871"/>
            <a:ext cx="38340506" cy="10010787"/>
          </a:xfrm>
        </p:spPr>
        <p:txBody>
          <a:bodyPr anchor="b"/>
          <a:lstStyle>
            <a:lvl1pPr algn="ctr">
              <a:defRPr sz="25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0085" y="15102712"/>
            <a:ext cx="38340506" cy="6942319"/>
          </a:xfrm>
        </p:spPr>
        <p:txBody>
          <a:bodyPr/>
          <a:lstStyle>
            <a:lvl1pPr marL="0" indent="0" algn="ctr">
              <a:buNone/>
              <a:defRPr sz="10063"/>
            </a:lvl1pPr>
            <a:lvl2pPr marL="1916948" indent="0" algn="ctr">
              <a:buNone/>
              <a:defRPr sz="8386"/>
            </a:lvl2pPr>
            <a:lvl3pPr marL="3833896" indent="0" algn="ctr">
              <a:buNone/>
              <a:defRPr sz="7547"/>
            </a:lvl3pPr>
            <a:lvl4pPr marL="5750844" indent="0" algn="ctr">
              <a:buNone/>
              <a:defRPr sz="6708"/>
            </a:lvl4pPr>
            <a:lvl5pPr marL="7667793" indent="0" algn="ctr">
              <a:buNone/>
              <a:defRPr sz="6708"/>
            </a:lvl5pPr>
            <a:lvl6pPr marL="9584741" indent="0" algn="ctr">
              <a:buNone/>
              <a:defRPr sz="6708"/>
            </a:lvl6pPr>
            <a:lvl7pPr marL="11501689" indent="0" algn="ctr">
              <a:buNone/>
              <a:defRPr sz="6708"/>
            </a:lvl7pPr>
            <a:lvl8pPr marL="13418637" indent="0" algn="ctr">
              <a:buNone/>
              <a:defRPr sz="6708"/>
            </a:lvl8pPr>
            <a:lvl9pPr marL="15335585" indent="0" algn="ctr">
              <a:buNone/>
              <a:defRPr sz="670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6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33" y="1530905"/>
            <a:ext cx="11022896" cy="243680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4547" y="1530905"/>
            <a:ext cx="32429678" cy="243680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7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6491" y="10543278"/>
            <a:ext cx="37381989" cy="9487443"/>
          </a:xfrm>
        </p:spPr>
        <p:txBody>
          <a:bodyPr anchor="b">
            <a:normAutofit/>
          </a:bodyPr>
          <a:lstStyle>
            <a:lvl1pPr>
              <a:defRPr sz="2264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6491" y="20030712"/>
            <a:ext cx="37381989" cy="472230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5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6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8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18128977"/>
            <a:ext cx="7315271" cy="3264487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8991567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37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2056" y="2616783"/>
            <a:ext cx="37366425" cy="537054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6485" y="8945809"/>
            <a:ext cx="37381994" cy="158389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4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8631977"/>
            <a:ext cx="37381989" cy="6158420"/>
          </a:xfrm>
        </p:spPr>
        <p:txBody>
          <a:bodyPr anchor="b"/>
          <a:lstStyle>
            <a:lvl1pPr algn="l">
              <a:defRPr sz="16771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7" y="14801210"/>
            <a:ext cx="37381989" cy="3607506"/>
          </a:xfrm>
        </p:spPr>
        <p:txBody>
          <a:bodyPr anchor="t"/>
          <a:lstStyle>
            <a:lvl1pPr marL="0" indent="0" algn="l">
              <a:buNone/>
              <a:defRPr sz="838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1332553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3602106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7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6485" y="8945809"/>
            <a:ext cx="18087897" cy="158389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50577" y="8914875"/>
            <a:ext cx="18087897" cy="158389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3303033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1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4699" y="8271197"/>
            <a:ext cx="16741401" cy="2416165"/>
          </a:xfrm>
        </p:spPr>
        <p:txBody>
          <a:bodyPr anchor="b">
            <a:noAutofit/>
          </a:bodyPr>
          <a:lstStyle>
            <a:lvl1pPr marL="0" indent="0">
              <a:buNone/>
              <a:defRPr sz="10063" b="0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6487" y="10687366"/>
            <a:ext cx="18209615" cy="1406298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475063" y="8257662"/>
            <a:ext cx="16767686" cy="2416165"/>
          </a:xfrm>
        </p:spPr>
        <p:txBody>
          <a:bodyPr anchor="b">
            <a:noAutofit/>
          </a:bodyPr>
          <a:lstStyle>
            <a:lvl1pPr marL="0" indent="0">
              <a:buNone/>
              <a:defRPr sz="10063" b="0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050827" y="10673832"/>
            <a:ext cx="18191924" cy="1406298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3303033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99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95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4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1870368"/>
            <a:ext cx="14697190" cy="4093505"/>
          </a:xfrm>
        </p:spPr>
        <p:txBody>
          <a:bodyPr anchor="b"/>
          <a:lstStyle>
            <a:lvl1pPr algn="l">
              <a:defRPr sz="838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2192" y="1870370"/>
            <a:ext cx="21726287" cy="22703988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7" y="6702703"/>
            <a:ext cx="14697190" cy="17871645"/>
          </a:xfrm>
        </p:spPr>
        <p:txBody>
          <a:bodyPr/>
          <a:lstStyle>
            <a:lvl1pPr marL="0" indent="0">
              <a:buNone/>
              <a:defRPr sz="5870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2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4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9" y="20128071"/>
            <a:ext cx="37381994" cy="2376233"/>
          </a:xfrm>
        </p:spPr>
        <p:txBody>
          <a:bodyPr anchor="b">
            <a:normAutofit/>
          </a:bodyPr>
          <a:lstStyle>
            <a:lvl1pPr algn="l">
              <a:defRPr sz="1006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56485" y="2662297"/>
            <a:ext cx="37381994" cy="16163211"/>
          </a:xfrm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2504304"/>
            <a:ext cx="37381994" cy="2070048"/>
          </a:xfrm>
        </p:spPr>
        <p:txBody>
          <a:bodyPr>
            <a:normAutofit/>
          </a:bodyPr>
          <a:lstStyle>
            <a:lvl1pPr marL="0" indent="0">
              <a:buNone/>
              <a:defRPr sz="5031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91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2555945"/>
            <a:ext cx="37381989" cy="13069201"/>
          </a:xfrm>
        </p:spPr>
        <p:txBody>
          <a:bodyPr anchor="ctr">
            <a:normAutofit/>
          </a:bodyPr>
          <a:lstStyle>
            <a:lvl1pPr algn="l">
              <a:defRPr sz="20125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7" y="18255749"/>
            <a:ext cx="37381989" cy="6523464"/>
          </a:xfrm>
        </p:spPr>
        <p:txBody>
          <a:bodyPr anchor="ctr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1332553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3602106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3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9747" y="2555945"/>
            <a:ext cx="35195469" cy="12140742"/>
          </a:xfrm>
        </p:spPr>
        <p:txBody>
          <a:bodyPr anchor="ctr">
            <a:normAutofit/>
          </a:bodyPr>
          <a:lstStyle>
            <a:lvl1pPr algn="l">
              <a:defRPr sz="20125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32023" y="14696687"/>
            <a:ext cx="31600535" cy="159746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670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7" y="18255749"/>
            <a:ext cx="37381989" cy="6523464"/>
          </a:xfrm>
        </p:spPr>
        <p:txBody>
          <a:bodyPr anchor="ctr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17562" y="1332553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3602106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346788" y="2716971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04227" y="12181437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545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9" y="10223784"/>
            <a:ext cx="37381994" cy="11424796"/>
          </a:xfrm>
        </p:spPr>
        <p:txBody>
          <a:bodyPr anchor="b">
            <a:normAutofit/>
          </a:bodyPr>
          <a:lstStyle>
            <a:lvl1pPr algn="l">
              <a:defRPr sz="2012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1725537"/>
            <a:ext cx="37381994" cy="305917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75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949747" y="2555945"/>
            <a:ext cx="35195469" cy="12140742"/>
          </a:xfrm>
        </p:spPr>
        <p:txBody>
          <a:bodyPr anchor="ctr">
            <a:normAutofit/>
          </a:bodyPr>
          <a:lstStyle>
            <a:lvl1pPr algn="l">
              <a:defRPr sz="20125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56485" y="18211113"/>
            <a:ext cx="37381994" cy="35144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63">
                <a:solidFill>
                  <a:schemeClr val="accent1"/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1725537"/>
            <a:ext cx="37381994" cy="305917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346788" y="2716971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604227" y="12181437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889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2630607"/>
            <a:ext cx="37381989" cy="12075417"/>
          </a:xfrm>
        </p:spPr>
        <p:txBody>
          <a:bodyPr anchor="ctr">
            <a:normAutofit/>
          </a:bodyPr>
          <a:lstStyle>
            <a:lvl1pPr algn="l">
              <a:defRPr sz="2012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56485" y="18211113"/>
            <a:ext cx="37381994" cy="35144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63">
                <a:solidFill>
                  <a:schemeClr val="accent1"/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1725537"/>
            <a:ext cx="37381994" cy="305917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0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32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972858" y="2630601"/>
            <a:ext cx="9256402" cy="22154116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6485" y="2630601"/>
            <a:ext cx="27157859" cy="2215411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8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921" y="7168633"/>
            <a:ext cx="44091582" cy="11961025"/>
          </a:xfrm>
        </p:spPr>
        <p:txBody>
          <a:bodyPr anchor="b"/>
          <a:lstStyle>
            <a:lvl1pPr>
              <a:defRPr sz="25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7921" y="19242814"/>
            <a:ext cx="44091582" cy="6290020"/>
          </a:xfrm>
        </p:spPr>
        <p:txBody>
          <a:bodyPr/>
          <a:lstStyle>
            <a:lvl1pPr marL="0" indent="0">
              <a:buNone/>
              <a:defRPr sz="10063">
                <a:solidFill>
                  <a:schemeClr val="tx1">
                    <a:tint val="75000"/>
                  </a:schemeClr>
                </a:solidFill>
              </a:defRPr>
            </a:lvl1pPr>
            <a:lvl2pPr marL="1916948" indent="0">
              <a:buNone/>
              <a:defRPr sz="8386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546" y="7654525"/>
            <a:ext cx="21726287" cy="182443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79842" y="7654525"/>
            <a:ext cx="21726287" cy="182443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9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5" y="1530907"/>
            <a:ext cx="44091582" cy="555785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1207" y="7048821"/>
            <a:ext cx="21626440" cy="345451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1207" y="10503339"/>
            <a:ext cx="21626440" cy="154488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879842" y="7048821"/>
            <a:ext cx="21732945" cy="345451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879842" y="10503339"/>
            <a:ext cx="21732945" cy="154488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7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1916959"/>
            <a:ext cx="16487747" cy="6709357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945" y="4140101"/>
            <a:ext cx="25879842" cy="20434253"/>
          </a:xfrm>
        </p:spPr>
        <p:txBody>
          <a:bodyPr/>
          <a:lstStyle>
            <a:lvl1pPr>
              <a:defRPr sz="13417"/>
            </a:lvl1pPr>
            <a:lvl2pPr>
              <a:defRPr sz="11740"/>
            </a:lvl2pPr>
            <a:lvl3pPr>
              <a:defRPr sz="10063"/>
            </a:lvl3pPr>
            <a:lvl4pPr>
              <a:defRPr sz="8386"/>
            </a:lvl4pPr>
            <a:lvl5pPr>
              <a:defRPr sz="8386"/>
            </a:lvl5pPr>
            <a:lvl6pPr>
              <a:defRPr sz="8386"/>
            </a:lvl6pPr>
            <a:lvl7pPr>
              <a:defRPr sz="8386"/>
            </a:lvl7pPr>
            <a:lvl8pPr>
              <a:defRPr sz="8386"/>
            </a:lvl8pPr>
            <a:lvl9pPr>
              <a:defRPr sz="83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8626317"/>
            <a:ext cx="16487747" cy="15981318"/>
          </a:xfrm>
        </p:spPr>
        <p:txBody>
          <a:bodyPr/>
          <a:lstStyle>
            <a:lvl1pPr marL="0" indent="0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2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1916959"/>
            <a:ext cx="16487747" cy="6709357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32945" y="4140101"/>
            <a:ext cx="25879842" cy="20434253"/>
          </a:xfrm>
        </p:spPr>
        <p:txBody>
          <a:bodyPr anchor="t"/>
          <a:lstStyle>
            <a:lvl1pPr marL="0" indent="0">
              <a:buNone/>
              <a:defRPr sz="13417"/>
            </a:lvl1pPr>
            <a:lvl2pPr marL="1916948" indent="0">
              <a:buNone/>
              <a:defRPr sz="11740"/>
            </a:lvl2pPr>
            <a:lvl3pPr marL="3833896" indent="0">
              <a:buNone/>
              <a:defRPr sz="10063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8626317"/>
            <a:ext cx="16487747" cy="15981318"/>
          </a:xfrm>
        </p:spPr>
        <p:txBody>
          <a:bodyPr/>
          <a:lstStyle>
            <a:lvl1pPr marL="0" indent="0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8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4547" y="1530907"/>
            <a:ext cx="44091582" cy="5557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4547" y="7654525"/>
            <a:ext cx="44091582" cy="18244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14546" y="2665106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3724" y="26651060"/>
            <a:ext cx="17253228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03977" y="2665106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6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833896" rtl="0" eaLnBrk="1" latinLnBrk="0" hangingPunct="1">
        <a:lnSpc>
          <a:spcPct val="90000"/>
        </a:lnSpc>
        <a:spcBef>
          <a:spcPct val="0"/>
        </a:spcBef>
        <a:buNone/>
        <a:defRPr sz="184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8474" indent="-958474" algn="l" defTabSz="3833896" rtl="0" eaLnBrk="1" latinLnBrk="0" hangingPunct="1">
        <a:lnSpc>
          <a:spcPct val="90000"/>
        </a:lnSpc>
        <a:spcBef>
          <a:spcPts val="4193"/>
        </a:spcBef>
        <a:buFont typeface="Arial" panose="020B0604020202020204" pitchFamily="34" charset="0"/>
        <a:buChar char="•"/>
        <a:defRPr sz="11740" kern="1200">
          <a:solidFill>
            <a:schemeClr val="tx1"/>
          </a:solidFill>
          <a:latin typeface="+mn-lt"/>
          <a:ea typeface="+mn-ea"/>
          <a:cs typeface="+mn-cs"/>
        </a:defRPr>
      </a:lvl1pPr>
      <a:lvl2pPr marL="2875422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2pPr>
      <a:lvl3pPr marL="4792370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8386" kern="1200">
          <a:solidFill>
            <a:schemeClr val="tx1"/>
          </a:solidFill>
          <a:latin typeface="+mn-lt"/>
          <a:ea typeface="+mn-ea"/>
          <a:cs typeface="+mn-cs"/>
        </a:defRPr>
      </a:lvl3pPr>
      <a:lvl4pPr marL="6709319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8626267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10543215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2460163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4377111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6294059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" y="958479"/>
            <a:ext cx="11956317" cy="2783460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114137" y="-3293"/>
            <a:ext cx="9881460" cy="28737780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766810" cy="28754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2051" y="2616783"/>
            <a:ext cx="37366425" cy="5370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5" y="8945810"/>
            <a:ext cx="37381994" cy="16294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45917" y="25703844"/>
            <a:ext cx="4806329" cy="15530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56487" y="25726366"/>
            <a:ext cx="31950418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229873" y="3303033"/>
            <a:ext cx="3269539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86">
                <a:solidFill>
                  <a:srgbClr val="FEFFFF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9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1916948" rtl="0" eaLnBrk="1" latinLnBrk="0" hangingPunct="1">
        <a:spcBef>
          <a:spcPct val="0"/>
        </a:spcBef>
        <a:buNone/>
        <a:defRPr sz="15094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37711" indent="-1437711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754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15041" indent="-1198093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67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792370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8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709319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626267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543215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460163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377111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294059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Turaev\Рабочий стол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697" y="1802587"/>
            <a:ext cx="5820003" cy="587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7321923" y="14916531"/>
            <a:ext cx="4054960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Davlat</a:t>
            </a:r>
            <a:r>
              <a:rPr lang="en-US" sz="13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38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hisobidan</a:t>
            </a:r>
            <a:r>
              <a:rPr lang="en-US" sz="13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38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yuridik</a:t>
            </a:r>
            <a:r>
              <a:rPr lang="en-US" sz="13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38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yordam</a:t>
            </a:r>
            <a:r>
              <a:rPr lang="en-US" sz="13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38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ko‘rsatish</a:t>
            </a:r>
            <a:r>
              <a:rPr lang="en-US" sz="13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38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to‘g‘risida</a:t>
            </a:r>
            <a:endParaRPr lang="ru-RU" sz="138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3919200" y="7906023"/>
            <a:ext cx="24942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4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Oʻzbekiston </a:t>
            </a:r>
            <a:r>
              <a:rPr lang="en-US" sz="144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Respublikasi</a:t>
            </a:r>
            <a:br>
              <a:rPr lang="ru-RU" sz="14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144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Qonuni</a:t>
            </a:r>
            <a:endParaRPr lang="ru-RU" sz="14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8329030" y="26082024"/>
            <a:ext cx="2004060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O‘RQ–848-son, 16.06.2023-y.</a:t>
            </a:r>
            <a:endParaRPr lang="en-US" sz="36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0507781" y="9851652"/>
            <a:ext cx="3634177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500" dirty="0">
                <a:ea typeface="Cambria" panose="02040503050406030204" pitchFamily="18" charset="0"/>
              </a:rPr>
              <a:t>“</a:t>
            </a:r>
            <a:r>
              <a:rPr lang="en-US" sz="11500" dirty="0" err="1">
                <a:ea typeface="Cambria" panose="02040503050406030204" pitchFamily="18" charset="0"/>
              </a:rPr>
              <a:t>Davlat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hisobidan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yuridik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yordam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ko‘rsatish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to‘g‘risida”gi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Qonun</a:t>
            </a:r>
            <a:r>
              <a:rPr lang="en-US" sz="11500" dirty="0">
                <a:ea typeface="Cambria" panose="02040503050406030204" pitchFamily="18" charset="0"/>
              </a:rPr>
              <a:t> (O‘RQ–848-son, 16.06.2023-y.) </a:t>
            </a:r>
            <a:r>
              <a:rPr lang="en-US" sz="11500" dirty="0" err="1">
                <a:ea typeface="Cambria" panose="02040503050406030204" pitchFamily="18" charset="0"/>
              </a:rPr>
              <a:t>Prezident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tomonidan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imzolandi</a:t>
            </a:r>
            <a:r>
              <a:rPr lang="en-US" sz="11500" dirty="0"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94" y="9851652"/>
            <a:ext cx="9215637" cy="6709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9349078" y="789849"/>
            <a:ext cx="64468" cy="28494681"/>
          </a:xfrm>
          <a:prstGeom prst="line">
            <a:avLst/>
          </a:prstGeom>
          <a:ln w="304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</p:cNvCxnSpPr>
          <p:nvPr/>
        </p:nvCxnSpPr>
        <p:spPr>
          <a:xfrm flipH="1">
            <a:off x="10081949" y="8170543"/>
            <a:ext cx="41038727" cy="262845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 rot="5400000">
            <a:off x="8824325" y="8051755"/>
            <a:ext cx="1701183" cy="76326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9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10635"/>
            <a:ext cx="51120675" cy="2434375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9292776" y="789850"/>
            <a:ext cx="120770" cy="27964538"/>
          </a:xfrm>
          <a:prstGeom prst="line">
            <a:avLst/>
          </a:prstGeom>
          <a:ln w="304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</p:cNvCxnSpPr>
          <p:nvPr/>
        </p:nvCxnSpPr>
        <p:spPr>
          <a:xfrm flipH="1">
            <a:off x="9349078" y="9128641"/>
            <a:ext cx="41771599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0609362" y="9538013"/>
            <a:ext cx="39073016" cy="1601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500" b="1" dirty="0" err="1">
                <a:ea typeface="Cambria" panose="02040503050406030204" pitchFamily="18" charset="0"/>
              </a:rPr>
              <a:t>Qonunga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muvofiq</a:t>
            </a:r>
            <a:r>
              <a:rPr lang="en-US" sz="11500" b="1" dirty="0">
                <a:ea typeface="Cambria" panose="02040503050406030204" pitchFamily="18" charset="0"/>
              </a:rPr>
              <a:t>, </a:t>
            </a:r>
            <a:r>
              <a:rPr lang="en-US" sz="11500" dirty="0" err="1">
                <a:ea typeface="Cambria" panose="02040503050406030204" pitchFamily="18" charset="0"/>
              </a:rPr>
              <a:t>quyidagi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ea typeface="Cambria" panose="02040503050406030204" pitchFamily="18" charset="0"/>
              </a:rPr>
              <a:t>jismoniy</a:t>
            </a:r>
            <a:r>
              <a:rPr lang="en-US" sz="11500" b="1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ea typeface="Cambria" panose="02040503050406030204" pitchFamily="18" charset="0"/>
              </a:rPr>
              <a:t>shaxslar</a:t>
            </a:r>
            <a:r>
              <a:rPr lang="en-US" sz="11500" b="1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davlat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hisobidan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yuridik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yordam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olish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huquqiga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ega</a:t>
            </a:r>
            <a:r>
              <a:rPr lang="en-US" sz="11500" dirty="0"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11500" b="1" dirty="0" err="1">
                <a:ea typeface="Cambria" panose="02040503050406030204" pitchFamily="18" charset="0"/>
              </a:rPr>
              <a:t>kam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ta’minlangan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shaxslar</a:t>
            </a:r>
            <a:r>
              <a:rPr lang="en-US" sz="11500" b="1" dirty="0">
                <a:ea typeface="Cambria" panose="02040503050406030204" pitchFamily="18" charset="0"/>
              </a:rPr>
              <a:t>, </a:t>
            </a:r>
            <a:r>
              <a:rPr lang="en-US" sz="11500" dirty="0">
                <a:ea typeface="Cambria" panose="02040503050406030204" pitchFamily="18" charset="0"/>
              </a:rPr>
              <a:t>agar </a:t>
            </a:r>
            <a:r>
              <a:rPr lang="en-US" sz="11500" dirty="0" err="1">
                <a:ea typeface="Cambria" panose="02040503050406030204" pitchFamily="18" charset="0"/>
              </a:rPr>
              <a:t>ular</a:t>
            </a:r>
            <a:r>
              <a:rPr lang="en-US" sz="11500" dirty="0"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11500" dirty="0">
                <a:ea typeface="Cambria" panose="02040503050406030204" pitchFamily="18" charset="0"/>
              </a:rPr>
              <a:t>•	</a:t>
            </a:r>
            <a:r>
              <a:rPr lang="en-US" sz="11500" dirty="0" err="1">
                <a:ea typeface="Cambria" panose="02040503050406030204" pitchFamily="18" charset="0"/>
              </a:rPr>
              <a:t>fuqarolik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ishlari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bo‘yicha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da’vogarlar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yoki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javobgarlar</a:t>
            </a:r>
            <a:r>
              <a:rPr lang="en-US" sz="11500" dirty="0">
                <a:ea typeface="Cambria" panose="02040503050406030204" pitchFamily="18" charset="0"/>
              </a:rPr>
              <a:t>;</a:t>
            </a:r>
          </a:p>
          <a:p>
            <a:pPr algn="just"/>
            <a:r>
              <a:rPr lang="en-US" sz="11500" dirty="0">
                <a:ea typeface="Cambria" panose="02040503050406030204" pitchFamily="18" charset="0"/>
              </a:rPr>
              <a:t>•	</a:t>
            </a:r>
            <a:r>
              <a:rPr lang="en-US" sz="11500" dirty="0" err="1">
                <a:ea typeface="Cambria" panose="02040503050406030204" pitchFamily="18" charset="0"/>
              </a:rPr>
              <a:t>ma’muriy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ishlar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bo‘yicha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arizachilar</a:t>
            </a:r>
            <a:r>
              <a:rPr lang="en-US" sz="11500" dirty="0">
                <a:ea typeface="Cambria" panose="02040503050406030204" pitchFamily="18" charset="0"/>
              </a:rPr>
              <a:t>;</a:t>
            </a:r>
          </a:p>
          <a:p>
            <a:pPr algn="just"/>
            <a:r>
              <a:rPr lang="en-US" sz="11500" dirty="0">
                <a:ea typeface="Cambria" panose="02040503050406030204" pitchFamily="18" charset="0"/>
              </a:rPr>
              <a:t>•	</a:t>
            </a:r>
            <a:r>
              <a:rPr lang="en-US" sz="11500" dirty="0" err="1">
                <a:ea typeface="Cambria" panose="02040503050406030204" pitchFamily="18" charset="0"/>
              </a:rPr>
              <a:t>ma’muriy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qamoq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tarzidagi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ma’muriy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jazo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nazarda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tutilgan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ma’muriy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huquqbuzarlikni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sodir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etgan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shaxslar</a:t>
            </a:r>
            <a:r>
              <a:rPr lang="en-US" sz="11500" dirty="0">
                <a:ea typeface="Cambria" panose="02040503050406030204" pitchFamily="18" charset="0"/>
              </a:rPr>
              <a:t>;</a:t>
            </a:r>
          </a:p>
          <a:p>
            <a:pPr algn="just"/>
            <a:r>
              <a:rPr lang="en-US" sz="11500" dirty="0">
                <a:ea typeface="Cambria" panose="02040503050406030204" pitchFamily="18" charset="0"/>
              </a:rPr>
              <a:t>•	</a:t>
            </a:r>
            <a:r>
              <a:rPr lang="en-US" sz="11500" dirty="0" err="1">
                <a:ea typeface="Cambria" panose="02040503050406030204" pitchFamily="18" charset="0"/>
              </a:rPr>
              <a:t>jinoyat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ishlari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bo‘yicha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gumon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qilinuvchilar</a:t>
            </a:r>
            <a:r>
              <a:rPr lang="en-US" sz="11500" dirty="0">
                <a:ea typeface="Cambria" panose="02040503050406030204" pitchFamily="18" charset="0"/>
              </a:rPr>
              <a:t>, </a:t>
            </a:r>
            <a:r>
              <a:rPr lang="en-US" sz="11500" dirty="0" err="1">
                <a:ea typeface="Cambria" panose="02040503050406030204" pitchFamily="18" charset="0"/>
              </a:rPr>
              <a:t>ayblanuvchilar</a:t>
            </a:r>
            <a:r>
              <a:rPr lang="en-US" sz="11500" dirty="0">
                <a:ea typeface="Cambria" panose="02040503050406030204" pitchFamily="18" charset="0"/>
              </a:rPr>
              <a:t>, </a:t>
            </a:r>
            <a:r>
              <a:rPr lang="en-US" sz="11500" dirty="0" err="1">
                <a:ea typeface="Cambria" panose="02040503050406030204" pitchFamily="18" charset="0"/>
              </a:rPr>
              <a:t>sudlanuvchilar</a:t>
            </a:r>
            <a:r>
              <a:rPr lang="en-US" sz="11500" dirty="0">
                <a:ea typeface="Cambria" panose="02040503050406030204" pitchFamily="18" charset="0"/>
              </a:rPr>
              <a:t>, </a:t>
            </a:r>
            <a:r>
              <a:rPr lang="en-US" sz="11500" dirty="0" err="1">
                <a:ea typeface="Cambria" panose="02040503050406030204" pitchFamily="18" charset="0"/>
              </a:rPr>
              <a:t>shuningdek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mahkumlar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bo‘lsa</a:t>
            </a:r>
            <a:r>
              <a:rPr lang="en-US" sz="11500" dirty="0">
                <a:ea typeface="Cambria" panose="02040503050406030204" pitchFamily="18" charset="0"/>
              </a:rPr>
              <a:t>;</a:t>
            </a: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8767517" y="8747009"/>
            <a:ext cx="1701183" cy="76326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6037"/>
            <a:ext cx="9236476" cy="5203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343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34" y="3912021"/>
            <a:ext cx="51152909" cy="2411165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9288288" y="789850"/>
            <a:ext cx="125258" cy="27964538"/>
          </a:xfrm>
          <a:prstGeom prst="line">
            <a:avLst/>
          </a:prstGeom>
          <a:ln w="304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</p:cNvCxnSpPr>
          <p:nvPr/>
        </p:nvCxnSpPr>
        <p:spPr>
          <a:xfrm flipH="1">
            <a:off x="9443941" y="8025544"/>
            <a:ext cx="41771598" cy="116897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312349" y="8464470"/>
            <a:ext cx="38865346" cy="1955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US" sz="11500" b="1" dirty="0" err="1">
                <a:ea typeface="Cambria" panose="02040503050406030204" pitchFamily="18" charset="0"/>
              </a:rPr>
              <a:t>ruhiy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holati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buzilgan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jismoniy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shaxslar</a:t>
            </a:r>
            <a:r>
              <a:rPr lang="en-US" sz="11500" dirty="0">
                <a:ea typeface="Cambria" panose="02040503050406030204" pitchFamily="18" charset="0"/>
              </a:rPr>
              <a:t>, </a:t>
            </a:r>
            <a:r>
              <a:rPr lang="en-US" sz="11500" dirty="0" err="1">
                <a:ea typeface="Cambria" panose="02040503050406030204" pitchFamily="18" charset="0"/>
              </a:rPr>
              <a:t>ularga</a:t>
            </a:r>
            <a:r>
              <a:rPr lang="en-US" sz="11500" dirty="0">
                <a:ea typeface="Cambria" panose="02040503050406030204" pitchFamily="18" charset="0"/>
              </a:rPr>
              <a:t> “</a:t>
            </a:r>
            <a:r>
              <a:rPr lang="en-US" sz="11500" dirty="0" err="1">
                <a:ea typeface="Cambria" panose="02040503050406030204" pitchFamily="18" charset="0"/>
              </a:rPr>
              <a:t>Psixiatriya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yordami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to‘g‘risida”gi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Qonunga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muvofiq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psixiatriya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yordami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ko‘rsatilayotganda</a:t>
            </a:r>
            <a:r>
              <a:rPr lang="en-US" sz="11500" dirty="0">
                <a:ea typeface="Cambria" panose="02040503050406030204" pitchFamily="18" charset="0"/>
              </a:rPr>
              <a:t>;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US" sz="11500" b="1" dirty="0" err="1">
                <a:ea typeface="Cambria" panose="02040503050406030204" pitchFamily="18" charset="0"/>
              </a:rPr>
              <a:t>o‘z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huquqlari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buzilgan</a:t>
            </a:r>
            <a:r>
              <a:rPr lang="en-US" sz="11500" b="1" dirty="0">
                <a:ea typeface="Cambria" panose="02040503050406030204" pitchFamily="18" charset="0"/>
              </a:rPr>
              <a:t>, </a:t>
            </a:r>
            <a:r>
              <a:rPr lang="en-US" sz="11500" dirty="0">
                <a:ea typeface="Cambria" panose="02040503050406030204" pitchFamily="18" charset="0"/>
              </a:rPr>
              <a:t>“</a:t>
            </a:r>
            <a:r>
              <a:rPr lang="en-US" sz="11500" dirty="0" err="1">
                <a:ea typeface="Cambria" panose="02040503050406030204" pitchFamily="18" charset="0"/>
              </a:rPr>
              <a:t>Xotin-qizlar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va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erkaklar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uchun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teng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huquq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hamda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imkoniyatlar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kafolatlari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to‘g‘risida”gi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Qonunda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nazarda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tutilgan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xotin-qizlar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va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erkaklarning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teng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huquqliligi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buzilganligi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munosabati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bilan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sudga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murojaat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qilgan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jismoniy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shaxslar</a:t>
            </a:r>
            <a:r>
              <a:rPr lang="en-US" sz="11500" dirty="0">
                <a:ea typeface="Cambria" panose="02040503050406030204" pitchFamily="18" charset="0"/>
              </a:rPr>
              <a:t>;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US" sz="11500" dirty="0" err="1">
                <a:ea typeface="Cambria" panose="02040503050406030204" pitchFamily="18" charset="0"/>
              </a:rPr>
              <a:t>Jinoyat-protsessual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kodeksiga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muvofiq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jinoyat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ishi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bo‘yicha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advokat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ishtirok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etishi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shart</a:t>
            </a:r>
            <a:r>
              <a:rPr lang="en-US" sz="11500" b="1" dirty="0">
                <a:ea typeface="Cambria" panose="02040503050406030204" pitchFamily="18" charset="0"/>
              </a:rPr>
              <a:t> </a:t>
            </a:r>
            <a:r>
              <a:rPr lang="en-US" sz="11500" b="1" dirty="0" err="1">
                <a:ea typeface="Cambria" panose="02040503050406030204" pitchFamily="18" charset="0"/>
              </a:rPr>
              <a:t>bo‘lgan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taqdirda</a:t>
            </a:r>
            <a:r>
              <a:rPr lang="en-US" sz="11500" dirty="0">
                <a:ea typeface="Cambria" panose="02040503050406030204" pitchFamily="18" charset="0"/>
              </a:rPr>
              <a:t>, </a:t>
            </a:r>
            <a:r>
              <a:rPr lang="en-US" sz="11500" dirty="0" err="1">
                <a:ea typeface="Cambria" panose="02040503050406030204" pitchFamily="18" charset="0"/>
              </a:rPr>
              <a:t>gumon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qilinuvchi</a:t>
            </a:r>
            <a:r>
              <a:rPr lang="en-US" sz="11500" dirty="0">
                <a:ea typeface="Cambria" panose="02040503050406030204" pitchFamily="18" charset="0"/>
              </a:rPr>
              <a:t>, </a:t>
            </a:r>
            <a:r>
              <a:rPr lang="en-US" sz="11500" dirty="0" err="1">
                <a:ea typeface="Cambria" panose="02040503050406030204" pitchFamily="18" charset="0"/>
              </a:rPr>
              <a:t>ayblanuvchi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yoki</a:t>
            </a:r>
            <a:r>
              <a:rPr lang="en-US" sz="11500" dirty="0">
                <a:ea typeface="Cambria" panose="02040503050406030204" pitchFamily="18" charset="0"/>
              </a:rPr>
              <a:t> </a:t>
            </a:r>
            <a:r>
              <a:rPr lang="en-US" sz="11500" dirty="0" err="1">
                <a:ea typeface="Cambria" panose="02040503050406030204" pitchFamily="18" charset="0"/>
              </a:rPr>
              <a:t>sudlanuvchi</a:t>
            </a:r>
            <a:r>
              <a:rPr lang="en-US" sz="11500" dirty="0"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8849724" y="7760809"/>
            <a:ext cx="1701183" cy="76326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8674" y="-43811"/>
            <a:ext cx="51120676" cy="6513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1531"/>
            <a:ext cx="8994653" cy="6283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55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76108"/>
            <a:ext cx="51120676" cy="2281145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10016112" y="10721630"/>
            <a:ext cx="42402723" cy="1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016112" y="11866451"/>
            <a:ext cx="39741232" cy="1601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US" sz="11500" dirty="0" err="1"/>
              <a:t>Davlat</a:t>
            </a:r>
            <a:r>
              <a:rPr lang="en-US" sz="11500" dirty="0"/>
              <a:t> </a:t>
            </a:r>
            <a:r>
              <a:rPr lang="en-US" sz="11500" dirty="0" err="1"/>
              <a:t>hisobidan</a:t>
            </a:r>
            <a:r>
              <a:rPr lang="en-US" sz="11500" dirty="0"/>
              <a:t> </a:t>
            </a:r>
            <a:r>
              <a:rPr lang="en-US" sz="11500" dirty="0" err="1"/>
              <a:t>yuridik</a:t>
            </a:r>
            <a:r>
              <a:rPr lang="en-US" sz="11500" dirty="0"/>
              <a:t> </a:t>
            </a:r>
            <a:r>
              <a:rPr lang="en-US" sz="11500" dirty="0" err="1"/>
              <a:t>yordam</a:t>
            </a:r>
            <a:r>
              <a:rPr lang="en-US" sz="11500" dirty="0"/>
              <a:t> </a:t>
            </a:r>
            <a:r>
              <a:rPr lang="en-US" sz="11500" dirty="0" err="1"/>
              <a:t>olish</a:t>
            </a:r>
            <a:r>
              <a:rPr lang="en-US" sz="11500" dirty="0"/>
              <a:t> </a:t>
            </a:r>
            <a:r>
              <a:rPr lang="en-US" sz="11500" dirty="0" err="1"/>
              <a:t>uchun</a:t>
            </a:r>
            <a:r>
              <a:rPr lang="en-US" sz="11500" dirty="0"/>
              <a:t> </a:t>
            </a:r>
            <a:r>
              <a:rPr lang="en-US" sz="11500" dirty="0" err="1"/>
              <a:t>jismoniy</a:t>
            </a:r>
            <a:r>
              <a:rPr lang="en-US" sz="11500" dirty="0"/>
              <a:t> </a:t>
            </a:r>
            <a:r>
              <a:rPr lang="en-US" sz="11500" dirty="0" err="1"/>
              <a:t>shaxslar</a:t>
            </a:r>
            <a:r>
              <a:rPr lang="en-US" sz="11500" dirty="0"/>
              <a:t> </a:t>
            </a:r>
            <a:r>
              <a:rPr lang="en-US" sz="11500" b="1" dirty="0" err="1"/>
              <a:t>eksterritoriallik</a:t>
            </a:r>
            <a:r>
              <a:rPr lang="en-US" sz="11500" b="1" dirty="0"/>
              <a:t> </a:t>
            </a:r>
            <a:r>
              <a:rPr lang="en-US" sz="11500" b="1" dirty="0" err="1"/>
              <a:t>prinsipi</a:t>
            </a:r>
            <a:r>
              <a:rPr lang="en-US" sz="11500" b="1" dirty="0"/>
              <a:t> </a:t>
            </a:r>
            <a:r>
              <a:rPr lang="en-US" sz="11500" dirty="0" err="1"/>
              <a:t>asosida</a:t>
            </a:r>
            <a:r>
              <a:rPr lang="en-US" sz="11500" dirty="0"/>
              <a:t> </a:t>
            </a:r>
            <a:r>
              <a:rPr lang="en-US" sz="11500" dirty="0" err="1"/>
              <a:t>maxsus</a:t>
            </a:r>
            <a:r>
              <a:rPr lang="en-US" sz="11500" dirty="0"/>
              <a:t> </a:t>
            </a:r>
            <a:r>
              <a:rPr lang="en-US" sz="11500" dirty="0" err="1"/>
              <a:t>vakolatli</a:t>
            </a:r>
            <a:r>
              <a:rPr lang="en-US" sz="11500" dirty="0"/>
              <a:t> </a:t>
            </a:r>
            <a:r>
              <a:rPr lang="en-US" sz="11500" dirty="0" err="1"/>
              <a:t>davlat</a:t>
            </a:r>
            <a:r>
              <a:rPr lang="en-US" sz="11500" dirty="0"/>
              <a:t> </a:t>
            </a:r>
            <a:r>
              <a:rPr lang="en-US" sz="11500" dirty="0" err="1"/>
              <a:t>organiga</a:t>
            </a:r>
            <a:r>
              <a:rPr lang="en-US" sz="11500" dirty="0"/>
              <a:t> (</a:t>
            </a:r>
            <a:r>
              <a:rPr lang="en-US" sz="11500" dirty="0" err="1"/>
              <a:t>Adliya</a:t>
            </a:r>
            <a:r>
              <a:rPr lang="en-US" sz="11500" dirty="0"/>
              <a:t> </a:t>
            </a:r>
            <a:r>
              <a:rPr lang="en-US" sz="11500" dirty="0" err="1"/>
              <a:t>vazirligiga</a:t>
            </a:r>
            <a:r>
              <a:rPr lang="en-US" sz="11500" dirty="0"/>
              <a:t>) </a:t>
            </a:r>
            <a:r>
              <a:rPr lang="en-US" sz="11500" b="1" dirty="0" err="1"/>
              <a:t>og‘zaki</a:t>
            </a:r>
            <a:r>
              <a:rPr lang="en-US" sz="11500" b="1" dirty="0"/>
              <a:t>, </a:t>
            </a:r>
            <a:r>
              <a:rPr lang="en-US" sz="11500" b="1" dirty="0" err="1"/>
              <a:t>yozma</a:t>
            </a:r>
            <a:r>
              <a:rPr lang="en-US" sz="11500" b="1" dirty="0"/>
              <a:t> </a:t>
            </a:r>
            <a:r>
              <a:rPr lang="en-US" sz="11500" dirty="0" err="1"/>
              <a:t>yoki</a:t>
            </a:r>
            <a:r>
              <a:rPr lang="en-US" sz="11500" dirty="0"/>
              <a:t> </a:t>
            </a:r>
            <a:r>
              <a:rPr lang="en-US" sz="11500" b="1" dirty="0" err="1"/>
              <a:t>elektron</a:t>
            </a:r>
            <a:r>
              <a:rPr lang="en-US" sz="11500" b="1" dirty="0"/>
              <a:t> </a:t>
            </a:r>
            <a:r>
              <a:rPr lang="en-US" sz="11500" b="1" dirty="0" err="1"/>
              <a:t>shaklda</a:t>
            </a:r>
            <a:r>
              <a:rPr lang="en-US" sz="11500" b="1" dirty="0"/>
              <a:t> </a:t>
            </a:r>
            <a:r>
              <a:rPr lang="en-US" sz="11500" dirty="0" err="1"/>
              <a:t>murojaat</a:t>
            </a:r>
            <a:r>
              <a:rPr lang="en-US" sz="11500" dirty="0"/>
              <a:t> </a:t>
            </a:r>
            <a:r>
              <a:rPr lang="en-US" sz="11500" dirty="0" err="1"/>
              <a:t>qiladi</a:t>
            </a:r>
            <a:r>
              <a:rPr lang="en-US" sz="11500" dirty="0"/>
              <a:t>.</a:t>
            </a:r>
          </a:p>
          <a:p>
            <a:pPr marL="1143000" indent="-1143000" algn="just">
              <a:buFont typeface="Arial" panose="020B0604020202020204" pitchFamily="34" charset="0"/>
              <a:buChar char="•"/>
            </a:pPr>
            <a:r>
              <a:rPr lang="en-US" sz="11500" dirty="0" err="1"/>
              <a:t>Ariza</a:t>
            </a:r>
            <a:r>
              <a:rPr lang="en-US" sz="11500" dirty="0"/>
              <a:t> </a:t>
            </a:r>
            <a:r>
              <a:rPr lang="en-US" sz="11500" dirty="0" err="1"/>
              <a:t>maxsus</a:t>
            </a:r>
            <a:r>
              <a:rPr lang="en-US" sz="11500" dirty="0"/>
              <a:t> </a:t>
            </a:r>
            <a:r>
              <a:rPr lang="en-US" sz="11500" dirty="0" err="1"/>
              <a:t>vakolatli</a:t>
            </a:r>
            <a:r>
              <a:rPr lang="en-US" sz="11500" dirty="0"/>
              <a:t> </a:t>
            </a:r>
            <a:r>
              <a:rPr lang="en-US" sz="11500" dirty="0" err="1"/>
              <a:t>davlat</a:t>
            </a:r>
            <a:r>
              <a:rPr lang="en-US" sz="11500" dirty="0"/>
              <a:t> </a:t>
            </a:r>
            <a:r>
              <a:rPr lang="en-US" sz="11500" dirty="0" err="1"/>
              <a:t>organiga</a:t>
            </a:r>
            <a:r>
              <a:rPr lang="en-US" sz="11500" dirty="0"/>
              <a:t> </a:t>
            </a:r>
            <a:r>
              <a:rPr lang="en-US" sz="11500" dirty="0" err="1"/>
              <a:t>kelib</a:t>
            </a:r>
            <a:r>
              <a:rPr lang="en-US" sz="11500" dirty="0"/>
              <a:t> </a:t>
            </a:r>
            <a:r>
              <a:rPr lang="en-US" sz="11500" dirty="0" err="1"/>
              <a:t>tushgan</a:t>
            </a:r>
            <a:r>
              <a:rPr lang="en-US" sz="11500" dirty="0"/>
              <a:t> </a:t>
            </a:r>
            <a:r>
              <a:rPr lang="en-US" sz="11500" dirty="0" err="1"/>
              <a:t>kundan</a:t>
            </a:r>
            <a:r>
              <a:rPr lang="en-US" sz="11500" dirty="0"/>
              <a:t> </a:t>
            </a:r>
            <a:r>
              <a:rPr lang="en-US" sz="11500" dirty="0" err="1"/>
              <a:t>e’tiboran</a:t>
            </a:r>
            <a:r>
              <a:rPr lang="en-US" sz="11500" dirty="0"/>
              <a:t> </a:t>
            </a:r>
            <a:r>
              <a:rPr lang="en-US" sz="11500" b="1" dirty="0">
                <a:solidFill>
                  <a:srgbClr val="FF0000"/>
                </a:solidFill>
              </a:rPr>
              <a:t>3 </a:t>
            </a:r>
            <a:r>
              <a:rPr lang="en-US" sz="11500" b="1" dirty="0" err="1">
                <a:solidFill>
                  <a:srgbClr val="FF0000"/>
                </a:solidFill>
              </a:rPr>
              <a:t>ish</a:t>
            </a:r>
            <a:r>
              <a:rPr lang="en-US" sz="11500" b="1" dirty="0">
                <a:solidFill>
                  <a:srgbClr val="FF0000"/>
                </a:solidFill>
              </a:rPr>
              <a:t> </a:t>
            </a:r>
            <a:r>
              <a:rPr lang="en-US" sz="11500" b="1" dirty="0" err="1">
                <a:solidFill>
                  <a:srgbClr val="FF0000"/>
                </a:solidFill>
              </a:rPr>
              <a:t>kuni</a:t>
            </a:r>
            <a:r>
              <a:rPr lang="en-US" sz="11500" b="1" dirty="0">
                <a:solidFill>
                  <a:srgbClr val="FF0000"/>
                </a:solidFill>
              </a:rPr>
              <a:t> </a:t>
            </a:r>
            <a:r>
              <a:rPr lang="en-US" sz="11500" b="1" dirty="0" err="1">
                <a:solidFill>
                  <a:srgbClr val="FF0000"/>
                </a:solidFill>
              </a:rPr>
              <a:t>ichida</a:t>
            </a:r>
            <a:r>
              <a:rPr lang="en-US" sz="11500" b="1" dirty="0">
                <a:solidFill>
                  <a:srgbClr val="FF0000"/>
                </a:solidFill>
              </a:rPr>
              <a:t> </a:t>
            </a:r>
            <a:r>
              <a:rPr lang="en-US" sz="11500" dirty="0" err="1"/>
              <a:t>ko‘rib</a:t>
            </a:r>
            <a:r>
              <a:rPr lang="en-US" sz="11500" dirty="0"/>
              <a:t> </a:t>
            </a:r>
            <a:r>
              <a:rPr lang="en-US" sz="11500" dirty="0" err="1"/>
              <a:t>chiqiladi</a:t>
            </a:r>
            <a:r>
              <a:rPr lang="en-US" sz="11500" dirty="0"/>
              <a:t> </a:t>
            </a:r>
          </a:p>
          <a:p>
            <a:pPr algn="just"/>
            <a:r>
              <a:rPr lang="en-US" sz="11500" i="1" dirty="0"/>
              <a:t>(</a:t>
            </a:r>
            <a:r>
              <a:rPr lang="en-US" sz="11500" i="1" dirty="0" err="1"/>
              <a:t>Jinoyat-protsessual</a:t>
            </a:r>
            <a:r>
              <a:rPr lang="en-US" sz="11500" i="1" dirty="0"/>
              <a:t> </a:t>
            </a:r>
            <a:r>
              <a:rPr lang="en-US" sz="11500" i="1" dirty="0" err="1"/>
              <a:t>kodeksida</a:t>
            </a:r>
            <a:r>
              <a:rPr lang="en-US" sz="11500" i="1" dirty="0"/>
              <a:t> </a:t>
            </a:r>
            <a:r>
              <a:rPr lang="en-US" sz="11500" i="1" dirty="0" err="1"/>
              <a:t>nazarda</a:t>
            </a:r>
            <a:r>
              <a:rPr lang="en-US" sz="11500" i="1" dirty="0"/>
              <a:t> </a:t>
            </a:r>
            <a:r>
              <a:rPr lang="en-US" sz="11500" i="1" dirty="0" err="1"/>
              <a:t>tutilgan</a:t>
            </a:r>
            <a:r>
              <a:rPr lang="en-US" sz="11500" i="1" dirty="0"/>
              <a:t>, </a:t>
            </a:r>
            <a:r>
              <a:rPr lang="en-US" sz="11500" i="1" dirty="0" err="1"/>
              <a:t>jinoyat</a:t>
            </a:r>
            <a:r>
              <a:rPr lang="en-US" sz="11500" i="1" dirty="0"/>
              <a:t> </a:t>
            </a:r>
            <a:r>
              <a:rPr lang="en-US" sz="11500" i="1" dirty="0" err="1"/>
              <a:t>ishlari</a:t>
            </a:r>
            <a:r>
              <a:rPr lang="en-US" sz="11500" i="1" dirty="0"/>
              <a:t> </a:t>
            </a:r>
            <a:r>
              <a:rPr lang="en-US" sz="11500" i="1" dirty="0" err="1"/>
              <a:t>bo‘yicha</a:t>
            </a:r>
            <a:r>
              <a:rPr lang="en-US" sz="11500" i="1" dirty="0"/>
              <a:t> </a:t>
            </a:r>
            <a:r>
              <a:rPr lang="en-US" sz="11500" i="1" dirty="0" err="1"/>
              <a:t>advokat</a:t>
            </a:r>
            <a:r>
              <a:rPr lang="en-US" sz="11500" i="1" dirty="0"/>
              <a:t> </a:t>
            </a:r>
            <a:r>
              <a:rPr lang="en-US" sz="11500" i="1" dirty="0" err="1"/>
              <a:t>ishtirok</a:t>
            </a:r>
            <a:r>
              <a:rPr lang="en-US" sz="11500" i="1" dirty="0"/>
              <a:t> </a:t>
            </a:r>
            <a:r>
              <a:rPr lang="en-US" sz="11500" i="1" dirty="0" err="1"/>
              <a:t>etishi</a:t>
            </a:r>
            <a:r>
              <a:rPr lang="en-US" sz="11500" i="1" dirty="0"/>
              <a:t> </a:t>
            </a:r>
            <a:r>
              <a:rPr lang="en-US" sz="11500" i="1" dirty="0" err="1"/>
              <a:t>shart</a:t>
            </a:r>
            <a:r>
              <a:rPr lang="en-US" sz="11500" i="1" dirty="0"/>
              <a:t> </a:t>
            </a:r>
            <a:r>
              <a:rPr lang="en-US" sz="11500" i="1" dirty="0" err="1"/>
              <a:t>bo‘lgan</a:t>
            </a:r>
            <a:r>
              <a:rPr lang="en-US" sz="11500" i="1" dirty="0"/>
              <a:t> </a:t>
            </a:r>
            <a:r>
              <a:rPr lang="en-US" sz="11500" i="1" dirty="0" err="1"/>
              <a:t>hollar</a:t>
            </a:r>
            <a:r>
              <a:rPr lang="en-US" sz="11500" i="1" dirty="0"/>
              <a:t> </a:t>
            </a:r>
            <a:r>
              <a:rPr lang="en-US" sz="11500" i="1" dirty="0" err="1"/>
              <a:t>va</a:t>
            </a:r>
            <a:r>
              <a:rPr lang="en-US" sz="11500" i="1" dirty="0"/>
              <a:t> </a:t>
            </a:r>
            <a:r>
              <a:rPr lang="en-US" sz="11500" i="1" dirty="0" err="1"/>
              <a:t>muddatlar</a:t>
            </a:r>
            <a:r>
              <a:rPr lang="en-US" sz="11500" i="1" dirty="0"/>
              <a:t> </a:t>
            </a:r>
            <a:r>
              <a:rPr lang="en-US" sz="11500" i="1" dirty="0" err="1"/>
              <a:t>bundan</a:t>
            </a:r>
            <a:r>
              <a:rPr lang="en-US" sz="11500" i="1" dirty="0"/>
              <a:t> </a:t>
            </a:r>
            <a:r>
              <a:rPr lang="en-US" sz="11500" i="1" dirty="0" err="1"/>
              <a:t>mustasno</a:t>
            </a:r>
            <a:r>
              <a:rPr lang="en-US" sz="11500" i="1" dirty="0"/>
              <a:t>).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283241" y="789850"/>
            <a:ext cx="130305" cy="27964538"/>
          </a:xfrm>
          <a:prstGeom prst="line">
            <a:avLst/>
          </a:prstGeom>
          <a:ln w="304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Равнобедренный треугольник 10"/>
          <p:cNvSpPr/>
          <p:nvPr/>
        </p:nvSpPr>
        <p:spPr>
          <a:xfrm rot="5400000">
            <a:off x="8799085" y="10355195"/>
            <a:ext cx="1701183" cy="73287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2222"/>
            <a:ext cx="9283241" cy="628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19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74" y="3892077"/>
            <a:ext cx="51121437" cy="248623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</p:cNvCxnSpPr>
          <p:nvPr/>
        </p:nvCxnSpPr>
        <p:spPr>
          <a:xfrm flipH="1" flipV="1">
            <a:off x="9381312" y="9857036"/>
            <a:ext cx="41706051" cy="1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7385" y="10707628"/>
            <a:ext cx="39459877" cy="159571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Davlat</a:t>
            </a:r>
            <a:r>
              <a:rPr lang="en-US" dirty="0"/>
              <a:t> </a:t>
            </a:r>
            <a:r>
              <a:rPr lang="en-US" dirty="0" err="1"/>
              <a:t>hisobidan</a:t>
            </a:r>
            <a:r>
              <a:rPr lang="en-US" dirty="0"/>
              <a:t> </a:t>
            </a:r>
            <a:r>
              <a:rPr lang="en-US" dirty="0" err="1"/>
              <a:t>yuridik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Davlat</a:t>
            </a:r>
            <a:r>
              <a:rPr lang="en-US" dirty="0"/>
              <a:t> </a:t>
            </a:r>
            <a:r>
              <a:rPr lang="en-US" dirty="0" err="1"/>
              <a:t>hisobidan</a:t>
            </a:r>
            <a:r>
              <a:rPr lang="en-US" dirty="0"/>
              <a:t> </a:t>
            </a:r>
            <a:r>
              <a:rPr lang="en-US" dirty="0" err="1"/>
              <a:t>yuridik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ko‘rsatuvchi</a:t>
            </a:r>
            <a:r>
              <a:rPr lang="en-US" dirty="0"/>
              <a:t> </a:t>
            </a:r>
            <a:r>
              <a:rPr lang="en-US" dirty="0" err="1"/>
              <a:t>advokatlar</a:t>
            </a:r>
            <a:r>
              <a:rPr lang="en-US" dirty="0"/>
              <a:t> </a:t>
            </a:r>
            <a:r>
              <a:rPr lang="en-US" dirty="0" err="1"/>
              <a:t>reyestriga</a:t>
            </a:r>
            <a:r>
              <a:rPr lang="en-US" dirty="0"/>
              <a:t> </a:t>
            </a:r>
            <a:r>
              <a:rPr lang="en-US" dirty="0" err="1"/>
              <a:t>kiritilgan</a:t>
            </a:r>
            <a:r>
              <a:rPr lang="en-US" dirty="0"/>
              <a:t> </a:t>
            </a:r>
            <a:r>
              <a:rPr lang="en-US" b="1" dirty="0" err="1"/>
              <a:t>advokatlar</a:t>
            </a:r>
            <a:r>
              <a:rPr lang="en-US" b="1" dirty="0"/>
              <a:t> </a:t>
            </a:r>
            <a:r>
              <a:rPr lang="en-US" b="1" dirty="0" err="1"/>
              <a:t>tomonidan</a:t>
            </a:r>
            <a:r>
              <a:rPr lang="en-US" b="1" dirty="0"/>
              <a:t> </a:t>
            </a:r>
            <a:r>
              <a:rPr lang="en-US" b="1" dirty="0" err="1"/>
              <a:t>ko‘rsatiladi</a:t>
            </a:r>
            <a:r>
              <a:rPr lang="en-US" b="1" dirty="0"/>
              <a:t>.</a:t>
            </a:r>
            <a:endParaRPr lang="ru-RU" b="1" dirty="0"/>
          </a:p>
          <a:p>
            <a:pPr algn="just"/>
            <a:r>
              <a:rPr lang="en-US" dirty="0" err="1"/>
              <a:t>Maxsus</a:t>
            </a:r>
            <a:r>
              <a:rPr lang="en-US" dirty="0"/>
              <a:t> </a:t>
            </a:r>
            <a:r>
              <a:rPr lang="en-US" dirty="0" err="1"/>
              <a:t>vakolatli</a:t>
            </a:r>
            <a:r>
              <a:rPr lang="en-US" dirty="0"/>
              <a:t> </a:t>
            </a:r>
            <a:r>
              <a:rPr lang="en-US" dirty="0" err="1"/>
              <a:t>davlat</a:t>
            </a:r>
            <a:r>
              <a:rPr lang="en-US" dirty="0"/>
              <a:t> </a:t>
            </a:r>
            <a:r>
              <a:rPr lang="en-US" dirty="0" err="1"/>
              <a:t>organining</a:t>
            </a:r>
            <a:r>
              <a:rPr lang="en-US" dirty="0"/>
              <a:t> </a:t>
            </a:r>
            <a:r>
              <a:rPr lang="en-US" dirty="0" err="1"/>
              <a:t>davlat</a:t>
            </a:r>
            <a:r>
              <a:rPr lang="en-US" dirty="0"/>
              <a:t> </a:t>
            </a:r>
            <a:r>
              <a:rPr lang="en-US" dirty="0" err="1"/>
              <a:t>hisobidan</a:t>
            </a:r>
            <a:r>
              <a:rPr lang="en-US" dirty="0"/>
              <a:t> </a:t>
            </a:r>
            <a:r>
              <a:rPr lang="en-US" dirty="0" err="1"/>
              <a:t>yuridik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ko‘rsatish</a:t>
            </a:r>
            <a:r>
              <a:rPr lang="en-US" dirty="0"/>
              <a:t> </a:t>
            </a:r>
            <a:r>
              <a:rPr lang="en-US" dirty="0" err="1"/>
              <a:t>haqidagi</a:t>
            </a:r>
            <a:r>
              <a:rPr lang="en-US" dirty="0"/>
              <a:t> </a:t>
            </a:r>
            <a:r>
              <a:rPr lang="en-US" dirty="0" err="1"/>
              <a:t>qarori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advokat</a:t>
            </a:r>
            <a:r>
              <a:rPr lang="en-US" dirty="0"/>
              <a:t> </a:t>
            </a:r>
            <a:r>
              <a:rPr lang="en-US" dirty="0" err="1"/>
              <a:t>tayinlash</a:t>
            </a:r>
            <a:r>
              <a:rPr lang="en-US" dirty="0"/>
              <a:t> </a:t>
            </a:r>
            <a:r>
              <a:rPr lang="en-US" dirty="0" err="1"/>
              <a:t>to‘g‘risidagi</a:t>
            </a:r>
            <a:r>
              <a:rPr lang="en-US" dirty="0"/>
              <a:t> </a:t>
            </a:r>
            <a:r>
              <a:rPr lang="en-US" dirty="0" err="1"/>
              <a:t>surishtiruvchining</a:t>
            </a:r>
            <a:r>
              <a:rPr lang="en-US" dirty="0"/>
              <a:t>, </a:t>
            </a:r>
            <a:r>
              <a:rPr lang="en-US" dirty="0" err="1"/>
              <a:t>tergovchining</a:t>
            </a:r>
            <a:r>
              <a:rPr lang="en-US" dirty="0"/>
              <a:t>, </a:t>
            </a:r>
            <a:r>
              <a:rPr lang="en-US" dirty="0" err="1"/>
              <a:t>prokurorning</a:t>
            </a:r>
            <a:r>
              <a:rPr lang="en-US" dirty="0"/>
              <a:t> </a:t>
            </a:r>
            <a:r>
              <a:rPr lang="en-US" dirty="0" err="1"/>
              <a:t>qarori</a:t>
            </a:r>
            <a:r>
              <a:rPr lang="en-US" dirty="0"/>
              <a:t> </a:t>
            </a:r>
            <a:r>
              <a:rPr lang="en-US" dirty="0" err="1"/>
              <a:t>yoxud</a:t>
            </a:r>
            <a:r>
              <a:rPr lang="en-US" dirty="0"/>
              <a:t> </a:t>
            </a:r>
            <a:r>
              <a:rPr lang="en-US" dirty="0" err="1"/>
              <a:t>sudning</a:t>
            </a:r>
            <a:r>
              <a:rPr lang="en-US" dirty="0"/>
              <a:t> </a:t>
            </a:r>
            <a:r>
              <a:rPr lang="en-US" dirty="0" err="1"/>
              <a:t>ajrimi</a:t>
            </a:r>
            <a:r>
              <a:rPr lang="en-US" dirty="0"/>
              <a:t> </a:t>
            </a:r>
            <a:r>
              <a:rPr lang="en-US" b="1" dirty="0"/>
              <a:t>“</a:t>
            </a:r>
            <a:r>
              <a:rPr lang="en-US" b="1" dirty="0" err="1"/>
              <a:t>Yuridik</a:t>
            </a:r>
            <a:r>
              <a:rPr lang="en-US" b="1" dirty="0"/>
              <a:t> </a:t>
            </a:r>
            <a:r>
              <a:rPr lang="en-US" b="1" dirty="0" err="1"/>
              <a:t>yordam</a:t>
            </a:r>
            <a:r>
              <a:rPr lang="en-US" b="1" dirty="0"/>
              <a:t>” </a:t>
            </a:r>
            <a:r>
              <a:rPr lang="en-US" dirty="0" err="1"/>
              <a:t>axborot</a:t>
            </a:r>
            <a:r>
              <a:rPr lang="en-US" dirty="0"/>
              <a:t> </a:t>
            </a:r>
            <a:r>
              <a:rPr lang="en-US" dirty="0" err="1"/>
              <a:t>tizimida</a:t>
            </a:r>
            <a:r>
              <a:rPr lang="en-US" dirty="0"/>
              <a:t> </a:t>
            </a:r>
            <a:r>
              <a:rPr lang="en-US" dirty="0" err="1"/>
              <a:t>ro‘yxatga</a:t>
            </a:r>
            <a:r>
              <a:rPr lang="en-US" dirty="0"/>
              <a:t> </a:t>
            </a:r>
            <a:r>
              <a:rPr lang="en-US" dirty="0" err="1"/>
              <a:t>olinganidan</a:t>
            </a:r>
            <a:r>
              <a:rPr lang="en-US" dirty="0"/>
              <a:t>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tizim</a:t>
            </a:r>
            <a:r>
              <a:rPr lang="en-US" dirty="0"/>
              <a:t> </a:t>
            </a:r>
            <a:r>
              <a:rPr lang="en-US" dirty="0" err="1"/>
              <a:t>advokatni</a:t>
            </a:r>
            <a:r>
              <a:rPr lang="en-US" dirty="0"/>
              <a:t> </a:t>
            </a:r>
            <a:r>
              <a:rPr lang="en-US" dirty="0" err="1"/>
              <a:t>avtomatik</a:t>
            </a:r>
            <a:r>
              <a:rPr lang="en-US" dirty="0"/>
              <a:t> </a:t>
            </a:r>
            <a:r>
              <a:rPr lang="en-US" dirty="0" err="1"/>
              <a:t>ravishda</a:t>
            </a:r>
            <a:r>
              <a:rPr lang="en-US" dirty="0"/>
              <a:t> </a:t>
            </a:r>
            <a:r>
              <a:rPr lang="en-US" dirty="0" err="1"/>
              <a:t>tanlaydi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b="1" dirty="0" err="1"/>
              <a:t>Advokatga</a:t>
            </a:r>
            <a:r>
              <a:rPr lang="en-US" dirty="0"/>
              <a:t> </a:t>
            </a:r>
            <a:r>
              <a:rPr lang="en-US" dirty="0" err="1"/>
              <a:t>Hukumat</a:t>
            </a:r>
            <a:r>
              <a:rPr lang="en-US" dirty="0"/>
              <a:t> </a:t>
            </a:r>
            <a:r>
              <a:rPr lang="en-US" dirty="0" err="1"/>
              <a:t>tomonidan</a:t>
            </a:r>
            <a:r>
              <a:rPr lang="en-US" dirty="0"/>
              <a:t> </a:t>
            </a:r>
            <a:r>
              <a:rPr lang="en-US" dirty="0" err="1"/>
              <a:t>belgilanadigan</a:t>
            </a:r>
            <a:r>
              <a:rPr lang="en-US" dirty="0"/>
              <a:t> </a:t>
            </a:r>
            <a:r>
              <a:rPr lang="en-US" dirty="0" err="1"/>
              <a:t>tartibda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miqdorlarda</a:t>
            </a:r>
            <a:r>
              <a:rPr lang="en-US" dirty="0"/>
              <a:t> </a:t>
            </a:r>
            <a:r>
              <a:rPr lang="en-US" dirty="0" err="1"/>
              <a:t>to‘lov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oshiriladi</a:t>
            </a:r>
            <a:r>
              <a:rPr lang="en-US" dirty="0"/>
              <a:t>.</a:t>
            </a:r>
            <a:endParaRPr lang="ru-RU" dirty="0"/>
          </a:p>
          <a:p>
            <a:pPr algn="just"/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9261061" y="789850"/>
            <a:ext cx="152485" cy="27619692"/>
          </a:xfrm>
          <a:prstGeom prst="line">
            <a:avLst/>
          </a:prstGeom>
          <a:ln w="304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авнобедренный треугольник 12"/>
          <p:cNvSpPr/>
          <p:nvPr/>
        </p:nvSpPr>
        <p:spPr>
          <a:xfrm rot="5400000">
            <a:off x="8792102" y="9380115"/>
            <a:ext cx="1701183" cy="76326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74" y="10909040"/>
            <a:ext cx="9006340" cy="565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55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9560"/>
            <a:ext cx="51120675" cy="2749296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50330" y="6882067"/>
            <a:ext cx="389128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3900" b="1" dirty="0">
                <a:solidFill>
                  <a:srgbClr val="3A67B8"/>
                </a:solidFill>
                <a:ea typeface="Cambria" panose="02040503050406030204" pitchFamily="18" charset="0"/>
              </a:rPr>
              <a:t>Eʼtiboringiz uchun rahmat</a:t>
            </a:r>
            <a:r>
              <a:rPr lang="en-US" sz="23900" b="1" dirty="0">
                <a:solidFill>
                  <a:srgbClr val="3A67B8"/>
                </a:solidFill>
                <a:ea typeface="Cambria" panose="02040503050406030204" pitchFamily="18" charset="0"/>
              </a:rPr>
              <a:t>!</a:t>
            </a:r>
            <a:endParaRPr lang="ru-RU" sz="23900" dirty="0">
              <a:solidFill>
                <a:srgbClr val="3A67B8"/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66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12239</TotalTime>
  <Words>374</Words>
  <Application>Microsoft Office PowerPoint</Application>
  <PresentationFormat>Произвольный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Century Gothic</vt:lpstr>
      <vt:lpstr>Wingdings 3</vt:lpstr>
      <vt:lpstr>Тема Office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amantay</dc:creator>
  <cp:lastModifiedBy>Djumaniyozova.A</cp:lastModifiedBy>
  <cp:revision>838</cp:revision>
  <cp:lastPrinted>2022-02-18T05:56:17Z</cp:lastPrinted>
  <dcterms:created xsi:type="dcterms:W3CDTF">2020-12-22T19:23:24Z</dcterms:created>
  <dcterms:modified xsi:type="dcterms:W3CDTF">2023-07-13T09:37:53Z</dcterms:modified>
</cp:coreProperties>
</file>